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C20190D-D028-4EDC-91C3-8C7AE10A3B17}" type="datetimeFigureOut">
              <a:rPr lang="en-US" smtClean="0"/>
              <a:t>3/20/2014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88D39CE-5F8D-48DD-BEF7-C684E1BBCC9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0190D-D028-4EDC-91C3-8C7AE10A3B17}"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D39CE-5F8D-48DD-BEF7-C684E1BBCC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0190D-D028-4EDC-91C3-8C7AE10A3B17}"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D39CE-5F8D-48DD-BEF7-C684E1BBCC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90D-D028-4EDC-91C3-8C7AE10A3B17}"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D39CE-5F8D-48DD-BEF7-C684E1BBCC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20190D-D028-4EDC-91C3-8C7AE10A3B17}"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D39CE-5F8D-48DD-BEF7-C684E1BBCC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C20190D-D028-4EDC-91C3-8C7AE10A3B17}"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D39CE-5F8D-48DD-BEF7-C684E1BBCC9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20190D-D028-4EDC-91C3-8C7AE10A3B17}" type="datetimeFigureOut">
              <a:rPr lang="en-US" smtClean="0"/>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D39CE-5F8D-48DD-BEF7-C684E1BBCC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20190D-D028-4EDC-91C3-8C7AE10A3B17}" type="datetimeFigureOut">
              <a:rPr lang="en-US" smtClean="0"/>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8D39CE-5F8D-48DD-BEF7-C684E1BBCC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0190D-D028-4EDC-91C3-8C7AE10A3B17}" type="datetimeFigureOut">
              <a:rPr lang="en-US" smtClean="0"/>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8D39CE-5F8D-48DD-BEF7-C684E1BBCC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C20190D-D028-4EDC-91C3-8C7AE10A3B17}" type="datetimeFigureOut">
              <a:rPr lang="en-US" smtClean="0"/>
              <a:t>3/20/2014</a:t>
            </a:fld>
            <a:endParaRPr lang="en-US"/>
          </a:p>
        </p:txBody>
      </p:sp>
      <p:sp>
        <p:nvSpPr>
          <p:cNvPr id="7" name="Slide Number Placeholder 6"/>
          <p:cNvSpPr>
            <a:spLocks noGrp="1"/>
          </p:cNvSpPr>
          <p:nvPr>
            <p:ph type="sldNum" sz="quarter" idx="12"/>
          </p:nvPr>
        </p:nvSpPr>
        <p:spPr/>
        <p:txBody>
          <a:bodyPr/>
          <a:lstStyle/>
          <a:p>
            <a:fld id="{288D39CE-5F8D-48DD-BEF7-C684E1BBCC9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0190D-D028-4EDC-91C3-8C7AE10A3B17}" type="datetimeFigureOut">
              <a:rPr lang="en-US" smtClean="0"/>
              <a:t>3/20/2014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88D39CE-5F8D-48DD-BEF7-C684E1BBCC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C20190D-D028-4EDC-91C3-8C7AE10A3B17}" type="datetimeFigureOut">
              <a:rPr lang="en-US" smtClean="0"/>
              <a:t>3/20/2014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88D39CE-5F8D-48DD-BEF7-C684E1BBCC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owa.tusd.net/owa/redir.aspx?C=2ab1611695c24605bd730c5c236f0350&amp;URL=http://www.cleanvideosearch.com/media/action/yt/watch?videoId=SsPnM3mTQjg" TargetMode="External"/><Relationship Id="rId2" Type="http://schemas.openxmlformats.org/officeDocument/2006/relationships/hyperlink" Target="http://www.cleanvideosearch.com/media/action/yt/watch?videoId=Yycamo7TE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mdb.com/name/nm0000076/?ref_=sr_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leanvideosearch.com/media/action/yt/watch?videoId=jmJ5VRdBVT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Francois Truffaut and the French New Wave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5360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Media</a:t>
            </a:r>
            <a:endParaRPr lang="en-US" dirty="0"/>
          </a:p>
        </p:txBody>
      </p:sp>
      <p:sp>
        <p:nvSpPr>
          <p:cNvPr id="3" name="Content Placeholder 2"/>
          <p:cNvSpPr>
            <a:spLocks noGrp="1"/>
          </p:cNvSpPr>
          <p:nvPr>
            <p:ph idx="1"/>
          </p:nvPr>
        </p:nvSpPr>
        <p:spPr/>
        <p:txBody>
          <a:bodyPr>
            <a:normAutofit fontScale="92500"/>
          </a:bodyPr>
          <a:lstStyle/>
          <a:p>
            <a:r>
              <a:rPr lang="en-US" dirty="0">
                <a:hlinkClick r:id="rId2"/>
              </a:rPr>
              <a:t>http://</a:t>
            </a:r>
            <a:r>
              <a:rPr lang="en-US" dirty="0" smtClean="0">
                <a:hlinkClick r:id="rId2"/>
              </a:rPr>
              <a:t>www.cleanvideosearch.com/media/action/yt/watch?videoId=Yycamo7TEAU</a:t>
            </a:r>
            <a:endParaRPr lang="en-US" dirty="0" smtClean="0"/>
          </a:p>
          <a:p>
            <a:r>
              <a:rPr lang="en-US" dirty="0" err="1" smtClean="0"/>
              <a:t>google</a:t>
            </a:r>
            <a:r>
              <a:rPr lang="en-US" dirty="0"/>
              <a:t> </a:t>
            </a:r>
          </a:p>
          <a:p>
            <a:pPr marL="68580" indent="0">
              <a:buNone/>
            </a:pPr>
            <a:r>
              <a:rPr lang="en-US" dirty="0"/>
              <a:t/>
            </a:r>
            <a:br>
              <a:rPr lang="en-US" dirty="0"/>
            </a:br>
            <a:endParaRPr lang="en-US" dirty="0"/>
          </a:p>
          <a:p>
            <a:r>
              <a:rPr lang="en-US" dirty="0">
                <a:hlinkClick r:id="rId3"/>
              </a:rPr>
              <a:t>http://www.cleanvideosearch.com/media/action/yt/watch?videoId=SsPnM3mTQjg</a:t>
            </a:r>
            <a:endParaRPr lang="en-US" dirty="0"/>
          </a:p>
          <a:p>
            <a:r>
              <a:rPr lang="en-US" dirty="0"/>
              <a:t>Simpsons</a:t>
            </a:r>
          </a:p>
          <a:p>
            <a:endParaRPr lang="en-US" dirty="0"/>
          </a:p>
        </p:txBody>
      </p:sp>
    </p:spTree>
    <p:extLst>
      <p:ext uri="{BB962C8B-B14F-4D97-AF65-F5344CB8AC3E}">
        <p14:creationId xmlns:p14="http://schemas.microsoft.com/office/powerpoint/2010/main" val="2071700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François </a:t>
            </a:r>
            <a:r>
              <a:rPr lang="en-US" dirty="0" smtClean="0"/>
              <a:t>Truffaut</a:t>
            </a:r>
            <a:endParaRPr lang="en-US" dirty="0"/>
          </a:p>
        </p:txBody>
      </p:sp>
      <p:sp>
        <p:nvSpPr>
          <p:cNvPr id="3" name="Content Placeholder 2"/>
          <p:cNvSpPr>
            <a:spLocks noGrp="1"/>
          </p:cNvSpPr>
          <p:nvPr>
            <p:ph idx="1"/>
          </p:nvPr>
        </p:nvSpPr>
        <p:spPr>
          <a:xfrm>
            <a:off x="762000" y="2209800"/>
            <a:ext cx="7315200" cy="4114800"/>
          </a:xfrm>
        </p:spPr>
        <p:txBody>
          <a:bodyPr>
            <a:noAutofit/>
          </a:bodyPr>
          <a:lstStyle/>
          <a:p>
            <a:r>
              <a:rPr lang="en-US" sz="1400" dirty="0" smtClean="0"/>
              <a:t>François </a:t>
            </a:r>
            <a:r>
              <a:rPr lang="en-US" sz="1400" dirty="0"/>
              <a:t>Roland Truffaut was an influential film director, screenwriter, producer, actor, and film critic, as well as one of the founders of the French New Wave. Wikipedia</a:t>
            </a:r>
          </a:p>
          <a:p>
            <a:r>
              <a:rPr lang="en-US" sz="1400" dirty="0"/>
              <a:t>Born: February 6, 1932, Paris</a:t>
            </a:r>
          </a:p>
          <a:p>
            <a:r>
              <a:rPr lang="en-US" sz="1400" dirty="0"/>
              <a:t>Died: October 21, 1984, Neuilly-</a:t>
            </a:r>
            <a:r>
              <a:rPr lang="en-US" sz="1400" dirty="0" err="1"/>
              <a:t>sur</a:t>
            </a:r>
            <a:r>
              <a:rPr lang="en-US" sz="1400" dirty="0"/>
              <a:t>-Seine</a:t>
            </a:r>
          </a:p>
          <a:p>
            <a:r>
              <a:rPr lang="en-US" sz="1400" dirty="0"/>
              <a:t>Awards: Academy Award for Best Foreign Language Film, BAFTA Award for Best Film, César Award for Best Film, Louis </a:t>
            </a:r>
            <a:r>
              <a:rPr lang="en-US" sz="1400" dirty="0" err="1"/>
              <a:t>Delluc</a:t>
            </a:r>
            <a:r>
              <a:rPr lang="en-US" sz="1400" dirty="0"/>
              <a:t> Prize, César Award for Best Director, Cannes Best Director Award, César Award for Best Writing, BAFTA Award for Best </a:t>
            </a:r>
            <a:r>
              <a:rPr lang="en-US" sz="1400" dirty="0" err="1"/>
              <a:t>Direction,National</a:t>
            </a:r>
            <a:r>
              <a:rPr lang="en-US" sz="1400" dirty="0"/>
              <a:t> Board of Review Award for Best Foreign Language Film, National Society of Film Critics Award for Best Director, </a:t>
            </a:r>
            <a:r>
              <a:rPr lang="en-US" sz="1400" dirty="0" err="1"/>
              <a:t>Nastro</a:t>
            </a:r>
            <a:r>
              <a:rPr lang="en-US" sz="1400" dirty="0"/>
              <a:t> </a:t>
            </a:r>
            <a:r>
              <a:rPr lang="en-US" sz="1400" dirty="0" err="1"/>
              <a:t>d'Argento</a:t>
            </a:r>
            <a:r>
              <a:rPr lang="en-US" sz="1400" dirty="0"/>
              <a:t> Best Director for Foreign Film, French Syndicate of Cinema Critics Award for Best French Film, David di Donatello </a:t>
            </a:r>
            <a:r>
              <a:rPr lang="en-US" sz="1400" dirty="0" err="1"/>
              <a:t>Luchino</a:t>
            </a:r>
            <a:r>
              <a:rPr lang="en-US" sz="1400" dirty="0"/>
              <a:t> Visconti Award, New York Film Critics Circle Award for Best Director, National Board of Review Award for Best Director, New York Film Critics Circle Award for Best Picture, </a:t>
            </a:r>
            <a:r>
              <a:rPr lang="en-US" sz="1400" dirty="0" err="1"/>
              <a:t>Bodil</a:t>
            </a:r>
            <a:r>
              <a:rPr lang="en-US" sz="1400" dirty="0"/>
              <a:t> Award for Best Non-American Film</a:t>
            </a:r>
          </a:p>
          <a:p>
            <a:r>
              <a:rPr lang="en-US" sz="1400" dirty="0"/>
              <a:t>Books: Hitchcock, Correspondence, 1945-1984, The early film criticism of François Truffaut, Jules Et </a:t>
            </a:r>
            <a:r>
              <a:rPr lang="en-US" sz="1400" dirty="0" err="1"/>
              <a:t>Jim,Day</a:t>
            </a:r>
            <a:r>
              <a:rPr lang="en-US" sz="1400" dirty="0"/>
              <a:t> for Night</a:t>
            </a:r>
          </a:p>
          <a:p>
            <a:r>
              <a:rPr lang="en-US" sz="1400" dirty="0"/>
              <a:t>Children: Eva Truffaut, </a:t>
            </a:r>
            <a:r>
              <a:rPr lang="en-US" sz="1400" dirty="0" err="1"/>
              <a:t>Joséphine</a:t>
            </a:r>
            <a:r>
              <a:rPr lang="en-US" sz="1400" dirty="0"/>
              <a:t> Truffaut, Laura Truffaut</a:t>
            </a:r>
          </a:p>
        </p:txBody>
      </p:sp>
    </p:spTree>
    <p:extLst>
      <p:ext uri="{BB962C8B-B14F-4D97-AF65-F5344CB8AC3E}">
        <p14:creationId xmlns:p14="http://schemas.microsoft.com/office/powerpoint/2010/main" val="2811418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of Francois Truffaut</a:t>
            </a:r>
            <a:endParaRPr lang="en-US" dirty="0"/>
          </a:p>
        </p:txBody>
      </p:sp>
      <p:sp>
        <p:nvSpPr>
          <p:cNvPr id="3" name="Content Placeholder 2"/>
          <p:cNvSpPr>
            <a:spLocks noGrp="1"/>
          </p:cNvSpPr>
          <p:nvPr>
            <p:ph idx="1"/>
          </p:nvPr>
        </p:nvSpPr>
        <p:spPr>
          <a:xfrm>
            <a:off x="1043492" y="2133600"/>
            <a:ext cx="7719508" cy="4419600"/>
          </a:xfrm>
        </p:spPr>
        <p:txBody>
          <a:bodyPr>
            <a:noAutofit/>
          </a:bodyPr>
          <a:lstStyle/>
          <a:p>
            <a:r>
              <a:rPr lang="en-US" sz="2000" dirty="0" smtClean="0"/>
              <a:t>Lived with his grandmother until she died when he was 10. He then lived with his mother and stepfather. </a:t>
            </a:r>
          </a:p>
          <a:p>
            <a:r>
              <a:rPr lang="en-US" sz="2000" dirty="0" smtClean="0"/>
              <a:t>He had a difficult childhood.</a:t>
            </a:r>
          </a:p>
          <a:p>
            <a:r>
              <a:rPr lang="en-US" sz="2000" dirty="0" smtClean="0"/>
              <a:t>He was interested in films from a young age and started his own film club.</a:t>
            </a:r>
          </a:p>
          <a:p>
            <a:r>
              <a:rPr lang="en-US" sz="2000" dirty="0" smtClean="0"/>
              <a:t>He met Andre </a:t>
            </a:r>
            <a:r>
              <a:rPr lang="en-US" sz="2000" dirty="0" err="1" smtClean="0"/>
              <a:t>Bazin</a:t>
            </a:r>
            <a:r>
              <a:rPr lang="en-US" sz="2000" dirty="0"/>
              <a:t> (was </a:t>
            </a:r>
            <a:r>
              <a:rPr lang="en-US" sz="2000" dirty="0" smtClean="0"/>
              <a:t>a world </a:t>
            </a:r>
            <a:r>
              <a:rPr lang="en-US" sz="2000" dirty="0"/>
              <a:t>renowned and influential French film critic and film </a:t>
            </a:r>
            <a:r>
              <a:rPr lang="en-US" sz="2000" dirty="0" smtClean="0"/>
              <a:t>theorist) who became a personal friend and helped him get out of jail when Francois deserted the army.</a:t>
            </a:r>
          </a:p>
          <a:p>
            <a:r>
              <a:rPr lang="en-US" sz="2000" dirty="0" smtClean="0"/>
              <a:t>Andre </a:t>
            </a:r>
            <a:r>
              <a:rPr lang="en-US" sz="2000" dirty="0" err="1" smtClean="0"/>
              <a:t>Bazin</a:t>
            </a:r>
            <a:r>
              <a:rPr lang="en-US" sz="2000" dirty="0" smtClean="0"/>
              <a:t> gave him a job at his magazine</a:t>
            </a:r>
            <a:r>
              <a:rPr lang="en-US" sz="2000" dirty="0"/>
              <a:t>:  Cahiers du </a:t>
            </a:r>
            <a:r>
              <a:rPr lang="en-US" sz="2000" dirty="0" err="1" smtClean="0"/>
              <a:t>Cinéma</a:t>
            </a:r>
            <a:r>
              <a:rPr lang="en-US" sz="2000" dirty="0" smtClean="0"/>
              <a:t> where Francois made a name for himself and was banned from the Cannes film festival.</a:t>
            </a:r>
          </a:p>
          <a:p>
            <a:r>
              <a:rPr lang="en-US" sz="2000" dirty="0">
                <a:hlinkClick r:id="rId2"/>
              </a:rPr>
              <a:t>http://www.imdb.com/name/nm0000076/?ref_=</a:t>
            </a:r>
            <a:r>
              <a:rPr lang="en-US" sz="2000" dirty="0" smtClean="0">
                <a:hlinkClick r:id="rId2"/>
              </a:rPr>
              <a:t>sr_1</a:t>
            </a:r>
            <a:endParaRPr lang="en-US" sz="2000" dirty="0" smtClean="0"/>
          </a:p>
          <a:p>
            <a:endParaRPr lang="en-US" sz="2000" dirty="0"/>
          </a:p>
        </p:txBody>
      </p:sp>
    </p:spTree>
    <p:extLst>
      <p:ext uri="{BB962C8B-B14F-4D97-AF65-F5344CB8AC3E}">
        <p14:creationId xmlns:p14="http://schemas.microsoft.com/office/powerpoint/2010/main" val="3522976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400 Blows</a:t>
            </a:r>
            <a:r>
              <a:rPr lang="en-US" dirty="0" smtClean="0"/>
              <a:t>: won best director at Cannes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400 Blows marked the beginning of the French New Wave movement, which gave directors such as Jean-Luc Godard, Claude </a:t>
            </a:r>
            <a:r>
              <a:rPr lang="en-US" dirty="0" err="1"/>
              <a:t>Chabrol</a:t>
            </a:r>
            <a:r>
              <a:rPr lang="en-US" dirty="0"/>
              <a:t> and Jacques </a:t>
            </a:r>
            <a:r>
              <a:rPr lang="en-US" dirty="0" err="1"/>
              <a:t>Rivette</a:t>
            </a:r>
            <a:r>
              <a:rPr lang="en-US" dirty="0"/>
              <a:t> a wider audience. The New Wave dealt with a self-conscious rejection of traditional cinema structure. This was a topic on which Truffaut had been writing for years</a:t>
            </a:r>
            <a:r>
              <a:rPr lang="en-US" dirty="0" smtClean="0"/>
              <a:t>.</a:t>
            </a:r>
          </a:p>
          <a:p>
            <a:r>
              <a:rPr lang="en-US" dirty="0" smtClean="0"/>
              <a:t>The film is semi-autobiographical of Francois Truffaut’s childhood</a:t>
            </a:r>
            <a:endParaRPr lang="en-US" dirty="0"/>
          </a:p>
        </p:txBody>
      </p:sp>
    </p:spTree>
    <p:extLst>
      <p:ext uri="{BB962C8B-B14F-4D97-AF65-F5344CB8AC3E}">
        <p14:creationId xmlns:p14="http://schemas.microsoft.com/office/powerpoint/2010/main" val="3263591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French New Wave</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a:t>The New Wave (French: La Nouvelle Vague) was a blanket term coined by critics for a group of French filmmakers of the late 1950s and 1960s, influenced by Italian </a:t>
            </a:r>
            <a:r>
              <a:rPr lang="en-US" dirty="0" smtClean="0"/>
              <a:t>Neorealism </a:t>
            </a:r>
            <a:r>
              <a:rPr lang="en-US" dirty="0"/>
              <a:t>and classical Hollywood cinema</a:t>
            </a:r>
            <a:r>
              <a:rPr lang="en-US" dirty="0" smtClean="0"/>
              <a:t>. </a:t>
            </a:r>
            <a:r>
              <a:rPr lang="en-US" dirty="0"/>
              <a:t>Although never a formally organized movement, the New Wave filmmakers were linked by their self-conscious rejection of the literary period pieces being made in France and written by novelists, their spirit of youthful iconoclasm, the desire to shoot more current social issues on location, and their intention of experimenting with the film form. "New Wave" is an example of European art cinema</a:t>
            </a:r>
            <a:r>
              <a:rPr lang="en-US" dirty="0" smtClean="0"/>
              <a:t>.</a:t>
            </a:r>
            <a:endParaRPr lang="en-US" dirty="0"/>
          </a:p>
        </p:txBody>
      </p:sp>
    </p:spTree>
    <p:extLst>
      <p:ext uri="{BB962C8B-B14F-4D97-AF65-F5344CB8AC3E}">
        <p14:creationId xmlns:p14="http://schemas.microsoft.com/office/powerpoint/2010/main" val="331496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Luc Godard</a:t>
            </a:r>
            <a:endParaRPr lang="en-US" dirty="0"/>
          </a:p>
        </p:txBody>
      </p:sp>
      <p:sp>
        <p:nvSpPr>
          <p:cNvPr id="3" name="Content Placeholder 2"/>
          <p:cNvSpPr>
            <a:spLocks noGrp="1"/>
          </p:cNvSpPr>
          <p:nvPr>
            <p:ph idx="1"/>
          </p:nvPr>
        </p:nvSpPr>
        <p:spPr/>
        <p:txBody>
          <a:bodyPr/>
          <a:lstStyle/>
          <a:p>
            <a:r>
              <a:rPr lang="en-US" dirty="0" smtClean="0"/>
              <a:t>Another French New Wave director.</a:t>
            </a:r>
          </a:p>
          <a:p>
            <a:r>
              <a:rPr lang="en-US" i="1" dirty="0" err="1" smtClean="0"/>
              <a:t>Masculin</a:t>
            </a:r>
            <a:r>
              <a:rPr lang="en-US" i="1" dirty="0" smtClean="0"/>
              <a:t> </a:t>
            </a:r>
            <a:r>
              <a:rPr lang="en-US" i="1" dirty="0" err="1" smtClean="0"/>
              <a:t>Feminin</a:t>
            </a:r>
            <a:r>
              <a:rPr lang="en-US" i="1" dirty="0" smtClean="0"/>
              <a:t> </a:t>
            </a:r>
            <a:r>
              <a:rPr lang="en-US" dirty="0" smtClean="0"/>
              <a:t>(1966)</a:t>
            </a:r>
          </a:p>
          <a:p>
            <a:r>
              <a:rPr lang="en-US" dirty="0">
                <a:hlinkClick r:id="rId2"/>
              </a:rPr>
              <a:t>http://</a:t>
            </a:r>
            <a:r>
              <a:rPr lang="en-US" dirty="0" smtClean="0">
                <a:hlinkClick r:id="rId2"/>
              </a:rPr>
              <a:t>cleanvideosearch.com/media/action/yt/watch?videoId=jmJ5VRdBVTU</a:t>
            </a:r>
            <a:endParaRPr lang="en-US" dirty="0" smtClean="0"/>
          </a:p>
          <a:p>
            <a:endParaRPr lang="en-US" dirty="0"/>
          </a:p>
          <a:p>
            <a:r>
              <a:rPr lang="en-US" dirty="0" smtClean="0"/>
              <a:t>As you watch, note what is realistic or </a:t>
            </a:r>
            <a:r>
              <a:rPr lang="en-US" smtClean="0"/>
              <a:t>otherwise characteristic </a:t>
            </a:r>
            <a:r>
              <a:rPr lang="en-US" dirty="0" smtClean="0"/>
              <a:t>of the film movement.</a:t>
            </a:r>
          </a:p>
          <a:p>
            <a:endParaRPr lang="en-US" dirty="0"/>
          </a:p>
        </p:txBody>
      </p:sp>
    </p:spTree>
    <p:extLst>
      <p:ext uri="{BB962C8B-B14F-4D97-AF65-F5344CB8AC3E}">
        <p14:creationId xmlns:p14="http://schemas.microsoft.com/office/powerpoint/2010/main" val="18555085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E9D7BCA12CE7429F5C941BE73BC891" ma:contentTypeVersion="0" ma:contentTypeDescription="Create a new document." ma:contentTypeScope="" ma:versionID="3393e43ccb8fc09c352d4dc9c372fe2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BF28C6-EC47-438B-9F6D-ADCE08E07708}">
  <ds:schemaRefs>
    <ds:schemaRef ds:uri="http://purl.org/dc/elements/1.1/"/>
    <ds:schemaRef ds:uri="http://schemas.openxmlformats.org/package/2006/metadata/core-properties"/>
    <ds:schemaRef ds:uri="http://www.w3.org/XML/1998/namespace"/>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A38DBAE9-3A16-4958-B101-0C7523C2FFD4}">
  <ds:schemaRefs>
    <ds:schemaRef ds:uri="http://schemas.microsoft.com/sharepoint/v3/contenttype/forms"/>
  </ds:schemaRefs>
</ds:datastoreItem>
</file>

<file path=customXml/itemProps3.xml><?xml version="1.0" encoding="utf-8"?>
<ds:datastoreItem xmlns:ds="http://schemas.openxmlformats.org/officeDocument/2006/customXml" ds:itemID="{B15BA3D7-516A-4533-9457-1471E47AD0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Austin</Template>
  <TotalTime>21</TotalTime>
  <Words>561</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Francois Truffaut and the French New Wave</vt:lpstr>
      <vt:lpstr>In Media</vt:lpstr>
      <vt:lpstr>François Truffaut</vt:lpstr>
      <vt:lpstr>Life of Francois Truffaut</vt:lpstr>
      <vt:lpstr>400 Blows: won best director at Cannes</vt:lpstr>
      <vt:lpstr>The French New Wave</vt:lpstr>
      <vt:lpstr>Jean Luc Godard</vt:lpstr>
    </vt:vector>
  </TitlesOfParts>
  <Company>TUSD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Francois Truffaut and the French New Wave</dc:title>
  <dc:creator>Weiss, Jessica</dc:creator>
  <cp:lastModifiedBy>Weiss, Jessica</cp:lastModifiedBy>
  <cp:revision>8</cp:revision>
  <dcterms:created xsi:type="dcterms:W3CDTF">2013-03-04T18:46:34Z</dcterms:created>
  <dcterms:modified xsi:type="dcterms:W3CDTF">2014-03-20T22:04:11Z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0x0101001CE9D7BCA12CE7429F5C941BE73BC891</vt:lpwstr>
  </property>
</Properties>
</file>