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F752A4B5-F321-48C0-B30F-636F390E7F5D}" type="datetimeFigureOut">
              <a:rPr lang="en-US" smtClean="0"/>
              <a:t>9/18/2013</a:t>
            </a:fld>
            <a:endParaRPr lang="en-US"/>
          </a:p>
        </p:txBody>
      </p:sp>
      <p:sp>
        <p:nvSpPr>
          <p:cNvPr id="23" name="Slide Number Placeholder 22"/>
          <p:cNvSpPr>
            <a:spLocks noGrp="1"/>
          </p:cNvSpPr>
          <p:nvPr>
            <p:ph type="sldNum" sz="quarter" idx="11"/>
          </p:nvPr>
        </p:nvSpPr>
        <p:spPr/>
        <p:txBody>
          <a:bodyPr/>
          <a:lstStyle/>
          <a:p>
            <a:fld id="{258689B9-C269-40D0-B486-EB3A8F757FA3}"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52A4B5-F321-48C0-B30F-636F390E7F5D}" type="datetimeFigureOut">
              <a:rPr lang="en-US" smtClean="0"/>
              <a:t>9/18/2013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689B9-C269-40D0-B486-EB3A8F757F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52A4B5-F321-48C0-B30F-636F390E7F5D}" type="datetimeFigureOut">
              <a:rPr lang="en-US" smtClean="0"/>
              <a:t>9/18/2013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689B9-C269-40D0-B486-EB3A8F757F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F752A4B5-F321-48C0-B30F-636F390E7F5D}" type="datetimeFigureOut">
              <a:rPr lang="en-US" smtClean="0"/>
              <a:t>9/18/2013</a:t>
            </a:fld>
            <a:endParaRPr lang="en-US"/>
          </a:p>
        </p:txBody>
      </p:sp>
      <p:sp>
        <p:nvSpPr>
          <p:cNvPr id="19" name="Slide Number Placeholder 18"/>
          <p:cNvSpPr>
            <a:spLocks noGrp="1"/>
          </p:cNvSpPr>
          <p:nvPr>
            <p:ph type="sldNum" sz="quarter" idx="15"/>
          </p:nvPr>
        </p:nvSpPr>
        <p:spPr/>
        <p:txBody>
          <a:bodyPr/>
          <a:lstStyle/>
          <a:p>
            <a:fld id="{258689B9-C269-40D0-B486-EB3A8F757FA3}"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F752A4B5-F321-48C0-B30F-636F390E7F5D}" type="datetimeFigureOut">
              <a:rPr lang="en-US" smtClean="0"/>
              <a:t>9/18/2013</a:t>
            </a:fld>
            <a:endParaRPr lang="en-US"/>
          </a:p>
        </p:txBody>
      </p:sp>
      <p:sp>
        <p:nvSpPr>
          <p:cNvPr id="20" name="Slide Number Placeholder 19"/>
          <p:cNvSpPr>
            <a:spLocks noGrp="1"/>
          </p:cNvSpPr>
          <p:nvPr>
            <p:ph type="sldNum" sz="quarter" idx="11"/>
          </p:nvPr>
        </p:nvSpPr>
        <p:spPr/>
        <p:txBody>
          <a:bodyPr/>
          <a:lstStyle/>
          <a:p>
            <a:fld id="{258689B9-C269-40D0-B486-EB3A8F757FA3}"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F752A4B5-F321-48C0-B30F-636F390E7F5D}" type="datetimeFigureOut">
              <a:rPr lang="en-US" smtClean="0"/>
              <a:t>9/18/2013</a:t>
            </a:fld>
            <a:endParaRPr lang="en-US"/>
          </a:p>
        </p:txBody>
      </p:sp>
      <p:sp>
        <p:nvSpPr>
          <p:cNvPr id="25" name="Slide Number Placeholder 24"/>
          <p:cNvSpPr>
            <a:spLocks noGrp="1"/>
          </p:cNvSpPr>
          <p:nvPr>
            <p:ph type="sldNum" sz="quarter" idx="16"/>
          </p:nvPr>
        </p:nvSpPr>
        <p:spPr/>
        <p:txBody>
          <a:bodyPr/>
          <a:lstStyle/>
          <a:p>
            <a:fld id="{258689B9-C269-40D0-B486-EB3A8F757FA3}"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F752A4B5-F321-48C0-B30F-636F390E7F5D}" type="datetimeFigureOut">
              <a:rPr lang="en-US" smtClean="0"/>
              <a:t>9/18/2013</a:t>
            </a:fld>
            <a:endParaRPr lang="en-US"/>
          </a:p>
        </p:txBody>
      </p:sp>
      <p:sp>
        <p:nvSpPr>
          <p:cNvPr id="24" name="Slide Number Placeholder 23"/>
          <p:cNvSpPr>
            <a:spLocks noGrp="1"/>
          </p:cNvSpPr>
          <p:nvPr>
            <p:ph type="sldNum" sz="quarter" idx="17"/>
          </p:nvPr>
        </p:nvSpPr>
        <p:spPr/>
        <p:txBody>
          <a:bodyPr/>
          <a:lstStyle/>
          <a:p>
            <a:fld id="{258689B9-C269-40D0-B486-EB3A8F757FA3}" type="slidenum">
              <a:rPr lang="en-US" smtClean="0"/>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F752A4B5-F321-48C0-B30F-636F390E7F5D}" type="datetimeFigureOut">
              <a:rPr lang="en-US" smtClean="0"/>
              <a:t>9/18/2013</a:t>
            </a:fld>
            <a:endParaRPr lang="en-US"/>
          </a:p>
        </p:txBody>
      </p:sp>
      <p:sp>
        <p:nvSpPr>
          <p:cNvPr id="14" name="Slide Number Placeholder 13"/>
          <p:cNvSpPr>
            <a:spLocks noGrp="1"/>
          </p:cNvSpPr>
          <p:nvPr>
            <p:ph type="sldNum" sz="quarter" idx="11"/>
          </p:nvPr>
        </p:nvSpPr>
        <p:spPr/>
        <p:txBody>
          <a:bodyPr/>
          <a:lstStyle/>
          <a:p>
            <a:fld id="{258689B9-C269-40D0-B486-EB3A8F757FA3}"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F752A4B5-F321-48C0-B30F-636F390E7F5D}" type="datetimeFigureOut">
              <a:rPr lang="en-US" smtClean="0"/>
              <a:t>9/18/2013</a:t>
            </a:fld>
            <a:endParaRPr lang="en-US"/>
          </a:p>
        </p:txBody>
      </p:sp>
      <p:sp>
        <p:nvSpPr>
          <p:cNvPr id="12" name="Slide Number Placeholder 11"/>
          <p:cNvSpPr>
            <a:spLocks noGrp="1"/>
          </p:cNvSpPr>
          <p:nvPr>
            <p:ph type="sldNum" sz="quarter" idx="11"/>
          </p:nvPr>
        </p:nvSpPr>
        <p:spPr/>
        <p:txBody>
          <a:bodyPr/>
          <a:lstStyle/>
          <a:p>
            <a:fld id="{258689B9-C269-40D0-B486-EB3A8F757FA3}" type="slidenum">
              <a:rPr lang="en-US" smtClean="0"/>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F752A4B5-F321-48C0-B30F-636F390E7F5D}" type="datetimeFigureOut">
              <a:rPr lang="en-US" smtClean="0"/>
              <a:t>9/18/2013</a:t>
            </a:fld>
            <a:endParaRPr lang="en-US"/>
          </a:p>
        </p:txBody>
      </p:sp>
      <p:sp>
        <p:nvSpPr>
          <p:cNvPr id="18" name="Slide Number Placeholder 17"/>
          <p:cNvSpPr>
            <a:spLocks noGrp="1"/>
          </p:cNvSpPr>
          <p:nvPr>
            <p:ph type="sldNum" sz="quarter" idx="16"/>
          </p:nvPr>
        </p:nvSpPr>
        <p:spPr/>
        <p:txBody>
          <a:bodyPr/>
          <a:lstStyle/>
          <a:p>
            <a:fld id="{258689B9-C269-40D0-B486-EB3A8F757FA3}" type="slidenum">
              <a:rPr lang="en-US" smtClean="0"/>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F752A4B5-F321-48C0-B30F-636F390E7F5D}" type="datetimeFigureOut">
              <a:rPr lang="en-US" smtClean="0"/>
              <a:t>9/18/2013</a:t>
            </a:fld>
            <a:endParaRPr lang="en-US"/>
          </a:p>
        </p:txBody>
      </p:sp>
      <p:sp>
        <p:nvSpPr>
          <p:cNvPr id="20" name="Slide Number Placeholder 19"/>
          <p:cNvSpPr>
            <a:spLocks noGrp="1"/>
          </p:cNvSpPr>
          <p:nvPr>
            <p:ph type="sldNum" sz="quarter" idx="15"/>
          </p:nvPr>
        </p:nvSpPr>
        <p:spPr/>
        <p:txBody>
          <a:bodyPr/>
          <a:lstStyle/>
          <a:p>
            <a:fld id="{258689B9-C269-40D0-B486-EB3A8F757FA3}"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F752A4B5-F321-48C0-B30F-636F390E7F5D}" type="datetimeFigureOut">
              <a:rPr lang="en-US" smtClean="0"/>
              <a:t>9/18/2013</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258689B9-C269-40D0-B486-EB3A8F757F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i="0" dirty="0" smtClean="0"/>
              <a:t>And</a:t>
            </a:r>
            <a:r>
              <a:rPr lang="en-US" dirty="0" smtClean="0"/>
              <a:t> The Cabinet of Dr. </a:t>
            </a:r>
            <a:r>
              <a:rPr lang="en-US" dirty="0" err="1" smtClean="0"/>
              <a:t>Caligari</a:t>
            </a:r>
            <a:endParaRPr lang="en-US" dirty="0"/>
          </a:p>
        </p:txBody>
      </p:sp>
      <p:sp>
        <p:nvSpPr>
          <p:cNvPr id="2" name="Title 1"/>
          <p:cNvSpPr>
            <a:spLocks noGrp="1"/>
          </p:cNvSpPr>
          <p:nvPr>
            <p:ph type="title"/>
          </p:nvPr>
        </p:nvSpPr>
        <p:spPr/>
        <p:txBody>
          <a:bodyPr/>
          <a:lstStyle/>
          <a:p>
            <a:r>
              <a:rPr lang="en-US" dirty="0" smtClean="0"/>
              <a:t>German Expressionism</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05400" y="2971800"/>
            <a:ext cx="3616675" cy="2895600"/>
          </a:xfrm>
          <a:prstGeom prst="rect">
            <a:avLst/>
          </a:prstGeom>
        </p:spPr>
      </p:pic>
    </p:spTree>
    <p:extLst>
      <p:ext uri="{BB962C8B-B14F-4D97-AF65-F5344CB8AC3E}">
        <p14:creationId xmlns:p14="http://schemas.microsoft.com/office/powerpoint/2010/main" val="4113755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pPr marL="285750" indent="-285750">
              <a:buFont typeface="Arial" panose="020B0604020202020204" pitchFamily="34" charset="0"/>
              <a:buChar char="•"/>
            </a:pPr>
            <a:r>
              <a:rPr lang="en-US" dirty="0" smtClean="0"/>
              <a:t>It’s a major film movement starting the 20s.</a:t>
            </a:r>
          </a:p>
          <a:p>
            <a:pPr marL="285750" indent="-285750">
              <a:buFont typeface="Arial" panose="020B0604020202020204" pitchFamily="34" charset="0"/>
              <a:buChar char="•"/>
            </a:pPr>
            <a:r>
              <a:rPr lang="en-US" dirty="0" smtClean="0"/>
              <a:t>An extreme </a:t>
            </a:r>
            <a:r>
              <a:rPr lang="en-US" dirty="0"/>
              <a:t>distortion of </a:t>
            </a:r>
            <a:r>
              <a:rPr lang="en-US" dirty="0" smtClean="0"/>
              <a:t>the visual </a:t>
            </a:r>
            <a:r>
              <a:rPr lang="en-US" dirty="0"/>
              <a:t>world to express inner emotional reality. </a:t>
            </a:r>
            <a:r>
              <a:rPr lang="en-US" dirty="0" smtClean="0"/>
              <a:t>It’s part </a:t>
            </a:r>
            <a:r>
              <a:rPr lang="en-US" dirty="0"/>
              <a:t>of the modernist </a:t>
            </a:r>
            <a:r>
              <a:rPr lang="en-US" dirty="0" smtClean="0"/>
              <a:t>movement. You can critique </a:t>
            </a:r>
            <a:r>
              <a:rPr lang="en-US" dirty="0"/>
              <a:t>realism  </a:t>
            </a:r>
            <a:r>
              <a:rPr lang="en-US" dirty="0" smtClean="0"/>
              <a:t>by going against it.</a:t>
            </a:r>
          </a:p>
          <a:p>
            <a:pPr marL="285750" indent="-285750">
              <a:buFont typeface="Arial" panose="020B0604020202020204" pitchFamily="34" charset="0"/>
              <a:buChar char="•"/>
            </a:pPr>
            <a:r>
              <a:rPr lang="en-US" dirty="0" smtClean="0"/>
              <a:t>German </a:t>
            </a:r>
            <a:r>
              <a:rPr lang="en-US" dirty="0"/>
              <a:t>expressionist film-1) set designs have shading giving depth, large shapes, harsh colors, hard graphic </a:t>
            </a:r>
            <a:r>
              <a:rPr lang="en-US" dirty="0" smtClean="0"/>
              <a:t>outlines, and </a:t>
            </a:r>
            <a:r>
              <a:rPr lang="en-US" dirty="0"/>
              <a:t>violation of traditional </a:t>
            </a:r>
            <a:r>
              <a:rPr lang="en-US" dirty="0" smtClean="0"/>
              <a:t>perspective 2</a:t>
            </a:r>
            <a:r>
              <a:rPr lang="en-US" dirty="0"/>
              <a:t>) acting </a:t>
            </a:r>
            <a:r>
              <a:rPr lang="en-US" dirty="0" smtClean="0"/>
              <a:t>is exaggerated</a:t>
            </a:r>
          </a:p>
          <a:p>
            <a:pPr marL="285750" indent="-285750">
              <a:buFont typeface="Arial" panose="020B0604020202020204" pitchFamily="34" charset="0"/>
              <a:buChar char="•"/>
            </a:pPr>
            <a:r>
              <a:rPr lang="en-US" dirty="0" smtClean="0"/>
              <a:t>A goal of expressionism is to </a:t>
            </a:r>
            <a:r>
              <a:rPr lang="en-US" dirty="0"/>
              <a:t>abstract, distort, and transcend the look of everyday reality in order to represent the </a:t>
            </a:r>
            <a:r>
              <a:rPr lang="en-US" dirty="0" smtClean="0"/>
              <a:t>world </a:t>
            </a:r>
            <a:r>
              <a:rPr lang="en-US" dirty="0"/>
              <a:t>as an artist sees or experiences it</a:t>
            </a:r>
            <a:r>
              <a:rPr lang="en-US" dirty="0" smtClean="0"/>
              <a:t>.</a:t>
            </a:r>
          </a:p>
          <a:p>
            <a:pPr marL="285750" indent="-285750">
              <a:buFont typeface="Arial" panose="020B0604020202020204" pitchFamily="34" charset="0"/>
              <a:buChar char="•"/>
            </a:pPr>
            <a:r>
              <a:rPr lang="en-US" dirty="0"/>
              <a:t>Subjective Vs. Objective- a camera </a:t>
            </a:r>
            <a:r>
              <a:rPr lang="en-US" dirty="0" smtClean="0"/>
              <a:t>and story can </a:t>
            </a:r>
            <a:r>
              <a:rPr lang="en-US" dirty="0"/>
              <a:t>be </a:t>
            </a:r>
            <a:r>
              <a:rPr lang="en-US" dirty="0" smtClean="0"/>
              <a:t>subjective or objective. Subjective: </a:t>
            </a:r>
            <a:r>
              <a:rPr lang="en-US" dirty="0"/>
              <a:t>based on personal beliefs, feelings, </a:t>
            </a:r>
            <a:r>
              <a:rPr lang="en-US" dirty="0" smtClean="0"/>
              <a:t>thoughts. Objective</a:t>
            </a:r>
            <a:r>
              <a:rPr lang="en-US" dirty="0"/>
              <a:t>: Based on facts, reality, observable/verifiable </a:t>
            </a:r>
            <a:r>
              <a:rPr lang="en-US" dirty="0" smtClean="0"/>
              <a:t>information.</a:t>
            </a:r>
            <a:r>
              <a:rPr lang="en-US" dirty="0"/>
              <a:t/>
            </a:r>
            <a:br>
              <a:rPr lang="en-US" dirty="0"/>
            </a:br>
            <a:r>
              <a:rPr lang="en-US" dirty="0"/>
              <a:t/>
            </a:r>
            <a:br>
              <a:rPr lang="en-US" dirty="0"/>
            </a:br>
            <a:endParaRPr lang="en-US" dirty="0"/>
          </a:p>
        </p:txBody>
      </p:sp>
      <p:sp>
        <p:nvSpPr>
          <p:cNvPr id="3" name="Title 2"/>
          <p:cNvSpPr>
            <a:spLocks noGrp="1"/>
          </p:cNvSpPr>
          <p:nvPr>
            <p:ph type="title"/>
          </p:nvPr>
        </p:nvSpPr>
        <p:spPr/>
        <p:txBody>
          <a:bodyPr/>
          <a:lstStyle/>
          <a:p>
            <a:r>
              <a:rPr lang="en-US" dirty="0" smtClean="0"/>
              <a:t>German Expressionism</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28762" y="228600"/>
            <a:ext cx="1331437" cy="1676400"/>
          </a:xfrm>
          <a:prstGeom prst="rect">
            <a:avLst/>
          </a:prstGeom>
        </p:spPr>
      </p:pic>
    </p:spTree>
    <p:extLst>
      <p:ext uri="{BB962C8B-B14F-4D97-AF65-F5344CB8AC3E}">
        <p14:creationId xmlns:p14="http://schemas.microsoft.com/office/powerpoint/2010/main" val="41014300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285750" indent="-285750">
              <a:buFont typeface="Arial" panose="020B0604020202020204" pitchFamily="34" charset="0"/>
              <a:buChar char="•"/>
            </a:pPr>
            <a:r>
              <a:rPr lang="en-US" dirty="0" smtClean="0"/>
              <a:t>WWI </a:t>
            </a:r>
            <a:r>
              <a:rPr lang="en-US" dirty="0"/>
              <a:t>film in Germany- Government </a:t>
            </a:r>
            <a:r>
              <a:rPr lang="en-US" dirty="0" smtClean="0"/>
              <a:t>interfered </a:t>
            </a:r>
            <a:r>
              <a:rPr lang="en-US" smtClean="0"/>
              <a:t>in the </a:t>
            </a:r>
            <a:r>
              <a:rPr lang="en-US" dirty="0"/>
              <a:t>film industry to create blood thirsty propaganda. Expressionists tried to show </a:t>
            </a:r>
            <a:r>
              <a:rPr lang="en-US" dirty="0" err="1"/>
              <a:t>govt's</a:t>
            </a:r>
            <a:r>
              <a:rPr lang="en-US" dirty="0"/>
              <a:t>. abuse of </a:t>
            </a:r>
            <a:r>
              <a:rPr lang="en-US" dirty="0" smtClean="0"/>
              <a:t>power. They do this in the film.</a:t>
            </a:r>
            <a:endParaRPr lang="en-US" dirty="0"/>
          </a:p>
          <a:p>
            <a:pPr marL="285750" indent="-285750">
              <a:buFont typeface="Arial" panose="020B0604020202020204" pitchFamily="34" charset="0"/>
              <a:buChar char="•"/>
            </a:pPr>
            <a:r>
              <a:rPr lang="en-US" dirty="0"/>
              <a:t>The Cabinet of Dr. </a:t>
            </a:r>
            <a:r>
              <a:rPr lang="en-US" dirty="0" err="1"/>
              <a:t>Caligari</a:t>
            </a:r>
            <a:r>
              <a:rPr lang="en-US" dirty="0"/>
              <a:t> (</a:t>
            </a:r>
            <a:r>
              <a:rPr lang="en-US" dirty="0" smtClean="0"/>
              <a:t>Robert Wiene,1920)</a:t>
            </a:r>
          </a:p>
          <a:p>
            <a:pPr marL="285750" indent="-285750">
              <a:buFont typeface="Arial" panose="020B0604020202020204" pitchFamily="34" charset="0"/>
              <a:buChar char="•"/>
            </a:pPr>
            <a:r>
              <a:rPr lang="en-US" dirty="0" smtClean="0"/>
              <a:t> It has a focus </a:t>
            </a:r>
            <a:r>
              <a:rPr lang="en-US" dirty="0"/>
              <a:t>on murder/death/doom/violence/social </a:t>
            </a:r>
            <a:r>
              <a:rPr lang="en-US" dirty="0" smtClean="0"/>
              <a:t>instability. It’s a silent horror film.</a:t>
            </a:r>
          </a:p>
          <a:p>
            <a:pPr marL="285750" indent="-285750">
              <a:buFont typeface="Arial" panose="020B0604020202020204" pitchFamily="34" charset="0"/>
              <a:buChar char="•"/>
            </a:pPr>
            <a:r>
              <a:rPr lang="en-US" dirty="0" smtClean="0"/>
              <a:t>Characters are </a:t>
            </a:r>
            <a:r>
              <a:rPr lang="en-US" dirty="0" err="1" smtClean="0"/>
              <a:t>Cesare</a:t>
            </a:r>
            <a:r>
              <a:rPr lang="en-US" dirty="0"/>
              <a:t>, a somnambulist-chronic </a:t>
            </a:r>
            <a:r>
              <a:rPr lang="en-US" dirty="0" smtClean="0"/>
              <a:t>sleeper, Dr. </a:t>
            </a:r>
            <a:r>
              <a:rPr lang="en-US" dirty="0" err="1" smtClean="0"/>
              <a:t>Caligari</a:t>
            </a:r>
            <a:r>
              <a:rPr lang="en-US" dirty="0" smtClean="0"/>
              <a:t> who takes care of him, and Francis who </a:t>
            </a:r>
            <a:r>
              <a:rPr lang="en-US" dirty="0" smtClean="0"/>
              <a:t>is narrating. </a:t>
            </a:r>
            <a:endParaRPr lang="en-US" dirty="0" smtClean="0"/>
          </a:p>
          <a:p>
            <a:pPr marL="285750" indent="-285750">
              <a:buFont typeface="Arial" panose="020B0604020202020204" pitchFamily="34" charset="0"/>
              <a:buChar char="•"/>
            </a:pPr>
            <a:r>
              <a:rPr lang="en-US" dirty="0" smtClean="0"/>
              <a:t>Types </a:t>
            </a:r>
            <a:r>
              <a:rPr lang="en-US" dirty="0"/>
              <a:t>of narration: Omniscient </a:t>
            </a:r>
            <a:r>
              <a:rPr lang="en-US" dirty="0" smtClean="0"/>
              <a:t>is all </a:t>
            </a:r>
            <a:r>
              <a:rPr lang="en-US" dirty="0"/>
              <a:t>knowing    1st </a:t>
            </a:r>
            <a:r>
              <a:rPr lang="en-US" dirty="0" smtClean="0"/>
              <a:t>person is from </a:t>
            </a:r>
            <a:r>
              <a:rPr lang="en-US" dirty="0"/>
              <a:t>the person's own experiences    3rd </a:t>
            </a:r>
            <a:r>
              <a:rPr lang="en-US" dirty="0" smtClean="0"/>
              <a:t>person is from </a:t>
            </a:r>
            <a:r>
              <a:rPr lang="en-US" dirty="0"/>
              <a:t>1 outside person    Unreliable </a:t>
            </a:r>
            <a:r>
              <a:rPr lang="en-US" dirty="0" smtClean="0"/>
              <a:t>narrator is </a:t>
            </a:r>
            <a:r>
              <a:rPr lang="en-US" dirty="0"/>
              <a:t>anyone, not good with </a:t>
            </a:r>
            <a:r>
              <a:rPr lang="en-US" dirty="0" smtClean="0"/>
              <a:t>reality, this could </a:t>
            </a:r>
            <a:r>
              <a:rPr lang="en-US" dirty="0"/>
              <a:t>be a child, mental patient, or other crazy or naive </a:t>
            </a:r>
            <a:r>
              <a:rPr lang="en-US" dirty="0" smtClean="0"/>
              <a:t>person</a:t>
            </a:r>
          </a:p>
          <a:p>
            <a:pPr marL="285750" indent="-285750">
              <a:buFont typeface="Arial" panose="020B0604020202020204" pitchFamily="34" charset="0"/>
              <a:buChar char="•"/>
            </a:pPr>
            <a:r>
              <a:rPr lang="en-US" dirty="0" smtClean="0"/>
              <a:t>The movie is cited as having the first twist ending.</a:t>
            </a:r>
            <a:r>
              <a:rPr lang="en-US" dirty="0"/>
              <a:t/>
            </a:r>
            <a:br>
              <a:rPr lang="en-US" dirty="0"/>
            </a:br>
            <a:endParaRPr lang="en-US" dirty="0"/>
          </a:p>
        </p:txBody>
      </p:sp>
      <p:sp>
        <p:nvSpPr>
          <p:cNvPr id="3" name="Title 2"/>
          <p:cNvSpPr>
            <a:spLocks noGrp="1"/>
          </p:cNvSpPr>
          <p:nvPr>
            <p:ph type="title"/>
          </p:nvPr>
        </p:nvSpPr>
        <p:spPr/>
        <p:txBody>
          <a:bodyPr/>
          <a:lstStyle/>
          <a:p>
            <a:r>
              <a:rPr lang="en-US" i="1" dirty="0" smtClean="0"/>
              <a:t>The Cabinet of Dr. </a:t>
            </a:r>
            <a:r>
              <a:rPr lang="en-US" i="1" dirty="0" err="1" smtClean="0"/>
              <a:t>Caligari</a:t>
            </a:r>
            <a:endParaRPr lang="en-US" i="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2400" y="152400"/>
            <a:ext cx="1216742" cy="2743200"/>
          </a:xfrm>
          <a:prstGeom prst="rect">
            <a:avLst/>
          </a:prstGeom>
        </p:spPr>
      </p:pic>
    </p:spTree>
    <p:extLst>
      <p:ext uri="{BB962C8B-B14F-4D97-AF65-F5344CB8AC3E}">
        <p14:creationId xmlns:p14="http://schemas.microsoft.com/office/powerpoint/2010/main" val="9689975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285750" indent="-285750">
              <a:buFont typeface="Arial" panose="020B0604020202020204" pitchFamily="34" charset="0"/>
              <a:buChar char="•"/>
            </a:pPr>
            <a:r>
              <a:rPr lang="en-US" dirty="0" smtClean="0"/>
              <a:t>For the production of the film, they did not have expensive lights and power was by quota so they decided to paint on the lights and shadows. They hired expressionist artists to do this.</a:t>
            </a:r>
          </a:p>
          <a:p>
            <a:pPr marL="285750" indent="-285750">
              <a:buFont typeface="Arial" panose="020B0604020202020204" pitchFamily="34" charset="0"/>
              <a:buChar char="•"/>
            </a:pPr>
            <a:r>
              <a:rPr lang="en-US" dirty="0" smtClean="0"/>
              <a:t>Your biggest question throughout the film may be, what’s real? The other question you’ll be asking is how do the lighting/sets go with the story and how do they show symbolism?</a:t>
            </a:r>
            <a:endParaRPr lang="en-US" dirty="0"/>
          </a:p>
        </p:txBody>
      </p:sp>
      <p:sp>
        <p:nvSpPr>
          <p:cNvPr id="3" name="Title 2"/>
          <p:cNvSpPr>
            <a:spLocks noGrp="1"/>
          </p:cNvSpPr>
          <p:nvPr>
            <p:ph type="title"/>
          </p:nvPr>
        </p:nvSpPr>
        <p:spPr/>
        <p:txBody>
          <a:bodyPr/>
          <a:lstStyle/>
          <a:p>
            <a:r>
              <a:rPr lang="en-US" dirty="0" smtClean="0"/>
              <a:t>The Production</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3581400"/>
            <a:ext cx="3323260" cy="2514600"/>
          </a:xfrm>
          <a:prstGeom prst="rect">
            <a:avLst/>
          </a:prstGeom>
        </p:spPr>
      </p:pic>
    </p:spTree>
    <p:extLst>
      <p:ext uri="{BB962C8B-B14F-4D97-AF65-F5344CB8AC3E}">
        <p14:creationId xmlns:p14="http://schemas.microsoft.com/office/powerpoint/2010/main" val="3704708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TC101790491[[fn=Mylar]]</Template>
  <TotalTime>50</TotalTime>
  <Words>212</Words>
  <Application>Microsoft Office PowerPoint</Application>
  <PresentationFormat>On-screen Show (4:3)</PresentationFormat>
  <Paragraphs>18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Mylar</vt:lpstr>
      <vt:lpstr>German Expressionism</vt:lpstr>
      <vt:lpstr>German Expressionism</vt:lpstr>
      <vt:lpstr>The Cabinet of Dr. Caligari</vt:lpstr>
      <vt:lpstr>The Production</vt:lpstr>
    </vt:vector>
  </TitlesOfParts>
  <Company>TUSD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German Expressionism</dc:title>
  <dc:creator>Weiss, Jessica</dc:creator>
  <cp:lastModifiedBy>Weiss, Jessica</cp:lastModifiedBy>
  <cp:revision>13</cp:revision>
  <dcterms:created xsi:type="dcterms:W3CDTF">2013-09-17T01:39:13Z</dcterms:created>
  <dcterms:modified xsi:type="dcterms:W3CDTF">2013-09-18T21:01:16Z</dcterms:modified>
</cp:coreProperties>
</file>